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88" r:id="rId6"/>
    <p:sldId id="289" r:id="rId7"/>
    <p:sldId id="297" r:id="rId8"/>
    <p:sldId id="290" r:id="rId9"/>
    <p:sldId id="299" r:id="rId10"/>
    <p:sldId id="300" r:id="rId11"/>
    <p:sldId id="301" r:id="rId12"/>
    <p:sldId id="291" r:id="rId13"/>
    <p:sldId id="303" r:id="rId14"/>
    <p:sldId id="302" r:id="rId15"/>
    <p:sldId id="292" r:id="rId16"/>
    <p:sldId id="295" r:id="rId17"/>
    <p:sldId id="294" r:id="rId18"/>
    <p:sldId id="298" r:id="rId19"/>
    <p:sldId id="304" r:id="rId20"/>
    <p:sldId id="296" r:id="rId2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5646" autoAdjust="0"/>
  </p:normalViewPr>
  <p:slideViewPr>
    <p:cSldViewPr snapToGrid="0">
      <p:cViewPr varScale="1">
        <p:scale>
          <a:sx n="103" d="100"/>
          <a:sy n="103" d="100"/>
        </p:scale>
        <p:origin x="110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7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7325"/>
    </p:cViewPr>
  </p:sorterViewPr>
  <p:notesViewPr>
    <p:cSldViewPr snapToGrid="0">
      <p:cViewPr varScale="1">
        <p:scale>
          <a:sx n="82" d="100"/>
          <a:sy n="82" d="100"/>
        </p:scale>
        <p:origin x="393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FB8B65A-D69F-C26C-B67E-036EF77BF1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52B9064-AE57-427F-E5AF-71DE7D52FE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8DCB03DF-958A-419E-93C9-F4DD4206164B}" type="datetime1">
              <a:rPr lang="ru-RU" smtClean="0"/>
              <a:t>01.10.2025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186157A-CEB9-B0FC-3A49-BE950AEAD6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0819CA0-A57D-42D7-A625-56C22D0FA7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EAFF3A6F-DEFA-45E0-9496-BEE7C2C6F3D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6002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fld id="{C3C04E87-AB6C-43AD-B5E7-BB59ED96ADF8}" type="datetime1">
              <a:rPr lang="ru-RU" smtClean="0"/>
              <a:pPr/>
              <a:t>01.10.2025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F97DC217-DF71-1A49-B3EA-559F1F43B0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425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385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845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08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2743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793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159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086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844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857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778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F97DC217-DF71-1A49-B3EA-559F1F43B0FF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086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AC79249-FDC0-364D-A734-AE1DE1605D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572000"/>
            <a:ext cx="121920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dirty="0">
              <a:latin typeface="Arial" panose="020B0604020202020204" pitchFamily="34" charset="0"/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13537B6D-42A5-F449-2691-321A167F7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-3419"/>
            <a:ext cx="12192000" cy="6861419"/>
            <a:chOff x="0" y="-3419"/>
            <a:chExt cx="12192000" cy="6861419"/>
          </a:xfrm>
        </p:grpSpPr>
        <p:sp>
          <p:nvSpPr>
            <p:cNvPr id="5" name="Овал 4">
              <a:extLst>
                <a:ext uri="{FF2B5EF4-FFF2-40B4-BE49-F238E27FC236}">
                  <a16:creationId xmlns:a16="http://schemas.microsoft.com/office/drawing/2014/main" id="{902465C8-266D-104C-9C49-323DF4A8277E}"/>
                </a:ext>
              </a:extLst>
            </p:cNvPr>
            <p:cNvSpPr/>
            <p:nvPr userDrawn="1"/>
          </p:nvSpPr>
          <p:spPr>
            <a:xfrm>
              <a:off x="583746" y="4960030"/>
              <a:ext cx="1551214" cy="1551214"/>
            </a:xfrm>
            <a:prstGeom prst="ellipse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37979A1C-BF60-B345-A664-2E4F7A3461EB}"/>
                </a:ext>
              </a:extLst>
            </p:cNvPr>
            <p:cNvSpPr/>
            <p:nvPr userDrawn="1"/>
          </p:nvSpPr>
          <p:spPr>
            <a:xfrm>
              <a:off x="1" y="4571999"/>
              <a:ext cx="1118508" cy="1118508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9" name="Полилиния 8">
              <a:extLst>
                <a:ext uri="{FF2B5EF4-FFF2-40B4-BE49-F238E27FC236}">
                  <a16:creationId xmlns:a16="http://schemas.microsoft.com/office/drawing/2014/main" id="{58080B3E-915C-2D4C-8608-596E1BFD6387}"/>
                </a:ext>
              </a:extLst>
            </p:cNvPr>
            <p:cNvSpPr/>
            <p:nvPr userDrawn="1"/>
          </p:nvSpPr>
          <p:spPr>
            <a:xfrm>
              <a:off x="1" y="5739492"/>
              <a:ext cx="1118508" cy="1118508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F15FBB50-09C8-B64E-AE57-67C5E70810CB}"/>
                </a:ext>
              </a:extLst>
            </p:cNvPr>
            <p:cNvGrpSpPr/>
            <p:nvPr userDrawn="1"/>
          </p:nvGrpSpPr>
          <p:grpSpPr>
            <a:xfrm>
              <a:off x="8264427" y="-3419"/>
              <a:ext cx="3927573" cy="3165022"/>
              <a:chOff x="9857014" y="13834"/>
              <a:chExt cx="2334986" cy="1881641"/>
            </a:xfrm>
          </p:grpSpPr>
          <p:sp>
            <p:nvSpPr>
              <p:cNvPr id="15" name="Полилиния 14">
                <a:extLst>
                  <a:ext uri="{FF2B5EF4-FFF2-40B4-BE49-F238E27FC236}">
                    <a16:creationId xmlns:a16="http://schemas.microsoft.com/office/drawing/2014/main" id="{EFBF1E52-11FA-DC48-B7AD-75734232FFE8}"/>
                  </a:ext>
                </a:extLst>
              </p:cNvPr>
              <p:cNvSpPr/>
              <p:nvPr userDrawn="1"/>
            </p:nvSpPr>
            <p:spPr>
              <a:xfrm rot="5400000" flipH="1" flipV="1">
                <a:off x="10667433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6" name="Полилиния 15">
                <a:extLst>
                  <a:ext uri="{FF2B5EF4-FFF2-40B4-BE49-F238E27FC236}">
                    <a16:creationId xmlns:a16="http://schemas.microsoft.com/office/drawing/2014/main" id="{4850B620-49F5-3748-84AF-682555D52792}"/>
                  </a:ext>
                </a:extLst>
              </p:cNvPr>
              <p:cNvSpPr/>
              <p:nvPr userDrawn="1"/>
            </p:nvSpPr>
            <p:spPr>
              <a:xfrm rot="16200000" flipV="1">
                <a:off x="9499940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2" name="Полилиния 21">
              <a:extLst>
                <a:ext uri="{FF2B5EF4-FFF2-40B4-BE49-F238E27FC236}">
                  <a16:creationId xmlns:a16="http://schemas.microsoft.com/office/drawing/2014/main" id="{BC68F289-2744-2F48-893A-3F17911625C8}"/>
                </a:ext>
              </a:extLst>
            </p:cNvPr>
            <p:cNvSpPr/>
            <p:nvPr userDrawn="1"/>
          </p:nvSpPr>
          <p:spPr>
            <a:xfrm>
              <a:off x="0" y="-1"/>
              <a:ext cx="1167493" cy="1167493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28" name="Полилиния 27">
              <a:extLst>
                <a:ext uri="{FF2B5EF4-FFF2-40B4-BE49-F238E27FC236}">
                  <a16:creationId xmlns:a16="http://schemas.microsoft.com/office/drawing/2014/main" id="{9E240E8A-950E-7946-826C-415CB5DACA43}"/>
                </a:ext>
              </a:extLst>
            </p:cNvPr>
            <p:cNvSpPr/>
            <p:nvPr userDrawn="1"/>
          </p:nvSpPr>
          <p:spPr>
            <a:xfrm>
              <a:off x="11024507" y="4580708"/>
              <a:ext cx="1167493" cy="2277292"/>
            </a:xfrm>
            <a:custGeom>
              <a:avLst/>
              <a:gdLst>
                <a:gd name="connsiteX0" fmla="*/ 1167473 w 1167493"/>
                <a:gd name="connsiteY0" fmla="*/ 0 h 2272167"/>
                <a:gd name="connsiteX1" fmla="*/ 1167493 w 1167493"/>
                <a:gd name="connsiteY1" fmla="*/ 0 h 2272167"/>
                <a:gd name="connsiteX2" fmla="*/ 1167493 w 1167493"/>
                <a:gd name="connsiteY2" fmla="*/ 492960 h 2272167"/>
                <a:gd name="connsiteX3" fmla="*/ 1167493 w 1167493"/>
                <a:gd name="connsiteY3" fmla="*/ 720385 h 2272167"/>
                <a:gd name="connsiteX4" fmla="*/ 1167493 w 1167493"/>
                <a:gd name="connsiteY4" fmla="*/ 2272167 h 2272167"/>
                <a:gd name="connsiteX5" fmla="*/ 0 w 1167493"/>
                <a:gd name="connsiteY5" fmla="*/ 2272167 h 2272167"/>
                <a:gd name="connsiteX6" fmla="*/ 0 w 1167493"/>
                <a:gd name="connsiteY6" fmla="*/ 1898074 h 2272167"/>
                <a:gd name="connsiteX7" fmla="*/ 0 w 1167493"/>
                <a:gd name="connsiteY7" fmla="*/ 1271597 h 2272167"/>
                <a:gd name="connsiteX8" fmla="*/ 0 w 1167493"/>
                <a:gd name="connsiteY8" fmla="*/ 1177688 h 2272167"/>
                <a:gd name="connsiteX9" fmla="*/ 1048124 w 1167493"/>
                <a:gd name="connsiteY9" fmla="*/ 6080 h 2272167"/>
                <a:gd name="connsiteX10" fmla="*/ 1167473 w 1167493"/>
                <a:gd name="connsiteY10" fmla="*/ 0 h 227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7493" h="2272167">
                  <a:moveTo>
                    <a:pt x="1167473" y="0"/>
                  </a:moveTo>
                  <a:lnTo>
                    <a:pt x="1167493" y="0"/>
                  </a:lnTo>
                  <a:lnTo>
                    <a:pt x="1167493" y="492960"/>
                  </a:lnTo>
                  <a:lnTo>
                    <a:pt x="1167493" y="720385"/>
                  </a:lnTo>
                  <a:lnTo>
                    <a:pt x="1167493" y="2272167"/>
                  </a:lnTo>
                  <a:lnTo>
                    <a:pt x="0" y="2272167"/>
                  </a:lnTo>
                  <a:lnTo>
                    <a:pt x="0" y="1898074"/>
                  </a:lnTo>
                  <a:lnTo>
                    <a:pt x="0" y="1271597"/>
                  </a:lnTo>
                  <a:lnTo>
                    <a:pt x="0" y="1177688"/>
                  </a:lnTo>
                  <a:cubicBezTo>
                    <a:pt x="0" y="567919"/>
                    <a:pt x="459408" y="66389"/>
                    <a:pt x="1048124" y="6080"/>
                  </a:cubicBezTo>
                  <a:lnTo>
                    <a:pt x="116747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7493" y="232913"/>
            <a:ext cx="7096933" cy="3830130"/>
          </a:xfrm>
        </p:spPr>
        <p:txBody>
          <a:bodyPr rtlCol="0" anchor="b">
            <a:noAutofit/>
          </a:bodyPr>
          <a:lstStyle>
            <a:lvl1pPr algn="l">
              <a:defRPr lang="ru-RU" sz="60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, содержимое и изображени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79F46B00-4AE8-52A2-6926-FC2F5DD1FA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-2364" y="0"/>
            <a:ext cx="12194364" cy="6858000"/>
            <a:chOff x="-2364" y="0"/>
            <a:chExt cx="12194364" cy="6858000"/>
          </a:xfrm>
        </p:grpSpPr>
        <p:sp>
          <p:nvSpPr>
            <p:cNvPr id="4" name="Полилиния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rot="5400000">
              <a:off x="8580896" y="0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>
              <a:off x="-2364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  <a:cs typeface="+mn-cs"/>
              </a:endParaRPr>
            </a:p>
          </p:txBody>
        </p: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</a:extLst>
            </p:cNvPr>
            <p:cNvGrpSpPr/>
            <p:nvPr userDrawn="1"/>
          </p:nvGrpSpPr>
          <p:grpSpPr>
            <a:xfrm>
              <a:off x="2587417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Полилиния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" name="Полилиния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  <a:cs typeface="+mn-cs"/>
                </a:endParaRPr>
              </a:p>
            </p:txBody>
          </p:sp>
        </p:grp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49489" y="457199"/>
            <a:ext cx="5943599" cy="1920240"/>
          </a:xfrm>
        </p:spPr>
        <p:txBody>
          <a:bodyPr rtlCol="0" anchor="b">
            <a:noAutofit/>
          </a:bodyPr>
          <a:lstStyle>
            <a:lvl1pPr>
              <a:defRPr lang="ru-RU" sz="42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6BBDFA0C-B372-969D-6C8A-F664A4BF8D41}"/>
              </a:ext>
            </a:extLst>
          </p:cNvPr>
          <p:cNvSpPr>
            <a:spLocks noGrp="1" noChangeAspect="1"/>
          </p:cNvSpPr>
          <p:nvPr>
            <p:ph idx="17" hasCustomPrompt="1"/>
          </p:nvPr>
        </p:nvSpPr>
        <p:spPr>
          <a:xfrm>
            <a:off x="823108" y="640080"/>
            <a:ext cx="4297680" cy="4297680"/>
          </a:xfrm>
          <a:prstGeom prst="ellipse">
            <a:avLst/>
          </a:prstGeom>
          <a:solidFill>
            <a:schemeClr val="accent2"/>
          </a:solidFill>
        </p:spPr>
        <p:txBody>
          <a:bodyPr rtlCol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ru-RU" sz="2000">
                <a:latin typeface="Arial" panose="020B0604020202020204" pitchFamily="34" charset="0"/>
                <a:cs typeface="+mn-cs"/>
              </a:defRPr>
            </a:lvl1pPr>
            <a:lvl2pPr marL="347663" indent="0" algn="ctr">
              <a:buFont typeface="Arial" panose="020B0604020202020204" pitchFamily="34" charset="0"/>
              <a:buNone/>
              <a:defRPr lang="ru-RU" sz="2000">
                <a:latin typeface="Arial" panose="020B0604020202020204" pitchFamily="34" charset="0"/>
                <a:cs typeface="+mn-cs"/>
              </a:defRPr>
            </a:lvl2pPr>
            <a:lvl3pPr marL="685800" indent="0" algn="ctr">
              <a:buFont typeface="Arial" panose="020B0604020202020204" pitchFamily="34" charset="0"/>
              <a:buNone/>
              <a:defRPr lang="ru-RU" sz="2000">
                <a:latin typeface="Arial" panose="020B0604020202020204" pitchFamily="34" charset="0"/>
                <a:cs typeface="+mn-cs"/>
              </a:defRPr>
            </a:lvl3pPr>
            <a:lvl4pPr marL="914400" indent="0" algn="ctr">
              <a:buFont typeface="Arial" panose="020B0604020202020204" pitchFamily="34" charset="0"/>
              <a:buNone/>
              <a:defRPr lang="ru-RU" sz="2000">
                <a:latin typeface="Arial" panose="020B0604020202020204" pitchFamily="34" charset="0"/>
                <a:cs typeface="+mn-cs"/>
              </a:defRPr>
            </a:lvl4pPr>
            <a:lvl5pPr marL="1143000" indent="0" algn="ctr">
              <a:buFont typeface="Arial" panose="020B0604020202020204" pitchFamily="34" charset="0"/>
              <a:buNone/>
              <a:defRPr lang="ru-RU" sz="2000"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6711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ru-RU" sz="1200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A8D2CC-EE75-85FA-1577-88C0BEC7B10C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549490" y="2706369"/>
            <a:ext cx="5943600" cy="3383279"/>
          </a:xfrm>
        </p:spPr>
        <p:txBody>
          <a:bodyPr rtlCol="0">
            <a:normAutofit/>
          </a:bodyPr>
          <a:lstStyle>
            <a:lvl1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tx1"/>
                </a:solidFill>
                <a:latin typeface="Arial" panose="020B0604020202020204" pitchFamily="34" charset="0"/>
                <a:cs typeface="+mn-cs"/>
              </a:defRPr>
            </a:lvl1pPr>
            <a:lvl2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tx1"/>
                </a:solidFill>
                <a:latin typeface="Arial" panose="020B0604020202020204" pitchFamily="34" charset="0"/>
                <a:cs typeface="+mn-cs"/>
              </a:defRPr>
            </a:lvl2pPr>
            <a:lvl3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tx1"/>
                </a:solidFill>
                <a:latin typeface="Arial" panose="020B0604020202020204" pitchFamily="34" charset="0"/>
                <a:cs typeface="+mn-cs"/>
              </a:defRPr>
            </a:lvl3pPr>
            <a:lvl4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tx1"/>
                </a:solidFill>
                <a:latin typeface="Arial" panose="020B0604020202020204" pitchFamily="34" charset="0"/>
                <a:cs typeface="+mn-cs"/>
              </a:defRPr>
            </a:lvl4pPr>
            <a:lvl5pPr marL="1463040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tx1"/>
                </a:solidFill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52565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Диаграмма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ABA2A58C-57B7-834C-8F5C-32993224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0772262" y="152641"/>
            <a:ext cx="1572380" cy="1267097"/>
            <a:chOff x="7413403" y="4976359"/>
            <a:chExt cx="2334986" cy="1881641"/>
          </a:xfrm>
        </p:grpSpPr>
        <p:sp>
          <p:nvSpPr>
            <p:cNvPr id="13" name="Полилиния 12">
              <a:extLst>
                <a:ext uri="{FF2B5EF4-FFF2-40B4-BE49-F238E27FC236}">
                  <a16:creationId xmlns:a16="http://schemas.microsoft.com/office/drawing/2014/main" id="{801D8067-144A-FE48-AF1E-529B662DCAD3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2ECA7D87-C78C-C140-AA28-C0FB20209045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779183" cy="1570038"/>
          </a:xfrm>
        </p:spPr>
        <p:txBody>
          <a:bodyPr rtlCol="0" anchor="b">
            <a:noAutofit/>
          </a:bodyPr>
          <a:lstStyle>
            <a:lvl1pPr>
              <a:defRPr lang="ru-RU" sz="42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84832"/>
            <a:ext cx="9779182" cy="3366813"/>
          </a:xfrm>
        </p:spPr>
        <p:txBody>
          <a:bodyPr rtlCol="0">
            <a:noAutofit/>
          </a:bodyPr>
          <a:lstStyle>
            <a:lvl1pPr marL="0" indent="0">
              <a:buNone/>
              <a:defRPr lang="ru-RU">
                <a:latin typeface="Arial" panose="020B0604020202020204" pitchFamily="34" charset="0"/>
                <a:cs typeface="+mn-cs"/>
              </a:defRPr>
            </a:lvl1pPr>
            <a:lvl2pPr marL="457200" indent="0">
              <a:buNone/>
              <a:defRPr lang="ru-RU">
                <a:latin typeface="Arial" panose="020B0604020202020204" pitchFamily="34" charset="0"/>
                <a:cs typeface="+mn-cs"/>
              </a:defRPr>
            </a:lvl2pPr>
            <a:lvl3pPr marL="914400" indent="0">
              <a:buNone/>
              <a:defRPr lang="ru-RU">
                <a:latin typeface="Arial" panose="020B0604020202020204" pitchFamily="34" charset="0"/>
                <a:cs typeface="+mn-cs"/>
              </a:defRPr>
            </a:lvl3pPr>
            <a:lvl4pPr marL="1371600" indent="0">
              <a:buNone/>
              <a:defRPr lang="ru-RU">
                <a:latin typeface="Arial" panose="020B0604020202020204" pitchFamily="34" charset="0"/>
                <a:cs typeface="+mn-cs"/>
              </a:defRPr>
            </a:lvl4pPr>
            <a:lvl5pPr marL="1828800" indent="0">
              <a:buNone/>
              <a:defRPr lang="ru-RU"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945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вершающ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78AD52EA-B01E-8D38-D87A-BF7EB5B58A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-1"/>
            <a:ext cx="12192001" cy="6864796"/>
            <a:chOff x="0" y="-1"/>
            <a:chExt cx="12192001" cy="6864796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9AC79249-FDC0-364D-A734-AE1DE1605D28}"/>
                </a:ext>
              </a:extLst>
            </p:cNvPr>
            <p:cNvSpPr/>
            <p:nvPr userDrawn="1"/>
          </p:nvSpPr>
          <p:spPr>
            <a:xfrm>
              <a:off x="8264426" y="0"/>
              <a:ext cx="3927574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F15FBB50-09C8-B64E-AE57-67C5E70810CB}"/>
                </a:ext>
              </a:extLst>
            </p:cNvPr>
            <p:cNvGrpSpPr/>
            <p:nvPr userDrawn="1"/>
          </p:nvGrpSpPr>
          <p:grpSpPr>
            <a:xfrm>
              <a:off x="8264427" y="3685939"/>
              <a:ext cx="3927573" cy="3178856"/>
              <a:chOff x="9857014" y="13834"/>
              <a:chExt cx="2334986" cy="1881641"/>
            </a:xfrm>
          </p:grpSpPr>
          <p:sp>
            <p:nvSpPr>
              <p:cNvPr id="15" name="Полилиния 14">
                <a:extLst>
                  <a:ext uri="{FF2B5EF4-FFF2-40B4-BE49-F238E27FC236}">
                    <a16:creationId xmlns:a16="http://schemas.microsoft.com/office/drawing/2014/main" id="{EFBF1E52-11FA-DC48-B7AD-75734232FFE8}"/>
                  </a:ext>
                </a:extLst>
              </p:cNvPr>
              <p:cNvSpPr/>
              <p:nvPr userDrawn="1"/>
            </p:nvSpPr>
            <p:spPr>
              <a:xfrm rot="5400000" flipH="1" flipV="1">
                <a:off x="10667433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6" name="Полилиния 15">
                <a:extLst>
                  <a:ext uri="{FF2B5EF4-FFF2-40B4-BE49-F238E27FC236}">
                    <a16:creationId xmlns:a16="http://schemas.microsoft.com/office/drawing/2014/main" id="{4850B620-49F5-3748-84AF-682555D52792}"/>
                  </a:ext>
                </a:extLst>
              </p:cNvPr>
              <p:cNvSpPr/>
              <p:nvPr userDrawn="1"/>
            </p:nvSpPr>
            <p:spPr>
              <a:xfrm rot="16200000" flipV="1">
                <a:off x="9499940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2" name="Полилиния 21">
              <a:extLst>
                <a:ext uri="{FF2B5EF4-FFF2-40B4-BE49-F238E27FC236}">
                  <a16:creationId xmlns:a16="http://schemas.microsoft.com/office/drawing/2014/main" id="{BC68F289-2744-2F48-893A-3F17911625C8}"/>
                </a:ext>
              </a:extLst>
            </p:cNvPr>
            <p:cNvSpPr/>
            <p:nvPr userDrawn="1"/>
          </p:nvSpPr>
          <p:spPr>
            <a:xfrm>
              <a:off x="0" y="-1"/>
              <a:ext cx="1167493" cy="1167493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39563C76-BC00-DE47-88F5-C24D3CE3325A}"/>
                </a:ext>
              </a:extLst>
            </p:cNvPr>
            <p:cNvSpPr/>
            <p:nvPr userDrawn="1"/>
          </p:nvSpPr>
          <p:spPr>
            <a:xfrm>
              <a:off x="10228214" y="-1"/>
              <a:ext cx="1963787" cy="3178856"/>
            </a:xfrm>
            <a:custGeom>
              <a:avLst/>
              <a:gdLst>
                <a:gd name="connsiteX0" fmla="*/ 0 w 1963787"/>
                <a:gd name="connsiteY0" fmla="*/ 0 h 3178856"/>
                <a:gd name="connsiteX1" fmla="*/ 1963787 w 1963787"/>
                <a:gd name="connsiteY1" fmla="*/ 0 h 3178856"/>
                <a:gd name="connsiteX2" fmla="*/ 1963787 w 1963787"/>
                <a:gd name="connsiteY2" fmla="*/ 1967129 h 3178856"/>
                <a:gd name="connsiteX3" fmla="*/ 1963787 w 1963787"/>
                <a:gd name="connsiteY3" fmla="*/ 2349671 h 3178856"/>
                <a:gd name="connsiteX4" fmla="*/ 1963787 w 1963787"/>
                <a:gd name="connsiteY4" fmla="*/ 3178856 h 3178856"/>
                <a:gd name="connsiteX5" fmla="*/ 1963753 w 1963787"/>
                <a:gd name="connsiteY5" fmla="*/ 3178856 h 3178856"/>
                <a:gd name="connsiteX6" fmla="*/ 1763002 w 1963787"/>
                <a:gd name="connsiteY6" fmla="*/ 3168629 h 3178856"/>
                <a:gd name="connsiteX7" fmla="*/ 0 w 1963787"/>
                <a:gd name="connsiteY7" fmla="*/ 1197921 h 3178856"/>
                <a:gd name="connsiteX8" fmla="*/ 0 w 1963787"/>
                <a:gd name="connsiteY8" fmla="*/ 1039961 h 3178856"/>
                <a:gd name="connsiteX9" fmla="*/ 0 w 1963787"/>
                <a:gd name="connsiteY9" fmla="*/ 0 h 317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63787" h="3178856">
                  <a:moveTo>
                    <a:pt x="0" y="0"/>
                  </a:moveTo>
                  <a:lnTo>
                    <a:pt x="1963787" y="0"/>
                  </a:lnTo>
                  <a:lnTo>
                    <a:pt x="1963787" y="1967129"/>
                  </a:lnTo>
                  <a:lnTo>
                    <a:pt x="1963787" y="2349671"/>
                  </a:lnTo>
                  <a:lnTo>
                    <a:pt x="1963787" y="3178856"/>
                  </a:lnTo>
                  <a:lnTo>
                    <a:pt x="1963753" y="3178856"/>
                  </a:lnTo>
                  <a:lnTo>
                    <a:pt x="1763002" y="3168629"/>
                  </a:lnTo>
                  <a:cubicBezTo>
                    <a:pt x="772749" y="3067186"/>
                    <a:pt x="0" y="2223585"/>
                    <a:pt x="0" y="1197921"/>
                  </a:cubicBezTo>
                  <a:lnTo>
                    <a:pt x="0" y="103996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7494" y="252549"/>
            <a:ext cx="6220278" cy="3262811"/>
          </a:xfrm>
        </p:spPr>
        <p:txBody>
          <a:bodyPr rtlCol="0" anchor="b">
            <a:noAutofit/>
          </a:bodyPr>
          <a:lstStyle>
            <a:lvl1pPr algn="l">
              <a:defRPr lang="ru-RU" sz="60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3" y="3685939"/>
            <a:ext cx="6220277" cy="2919512"/>
          </a:xfrm>
        </p:spPr>
        <p:txBody>
          <a:bodyPr rtlCol="0" anchor="t" anchorCtr="0">
            <a:normAutofit/>
          </a:bodyPr>
          <a:lstStyle>
            <a:lvl1pPr marL="0" indent="0" algn="l">
              <a:buNone/>
              <a:defRPr lang="ru-RU" sz="2800">
                <a:latin typeface="Arial" panose="020B0604020202020204" pitchFamily="34" charset="0"/>
                <a:cs typeface="+mn-cs"/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lvl="0" rtl="0"/>
            <a:r>
              <a:rPr lang="ru-RU" dirty="0"/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val="254470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AC10D125-AB73-D276-4947-94204736A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sp>
          <p:nvSpPr>
            <p:cNvPr id="4" name="Полилиния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8082092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Полилиния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" name="Полилиния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  <a:cs typeface="+mn-cs"/>
                </a:endParaRPr>
              </a:p>
            </p:txBody>
          </p:sp>
        </p:grp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8864" y="102021"/>
            <a:ext cx="9779183" cy="1744415"/>
          </a:xfrm>
        </p:spPr>
        <p:txBody>
          <a:bodyPr rtlCol="0" anchor="b">
            <a:noAutofit/>
          </a:bodyPr>
          <a:lstStyle>
            <a:lvl1pPr>
              <a:defRPr lang="ru-RU" sz="42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8865" y="2017467"/>
            <a:ext cx="9779182" cy="3366815"/>
          </a:xfrm>
        </p:spPr>
        <p:txBody>
          <a:bodyPr rtlCol="0">
            <a:normAutofit/>
          </a:bodyPr>
          <a:lstStyle>
            <a:lvl1pPr marL="0" indent="0">
              <a:buNone/>
              <a:defRPr lang="ru-RU">
                <a:latin typeface="Arial" panose="020B0604020202020204" pitchFamily="34" charset="0"/>
                <a:cs typeface="+mn-cs"/>
              </a:defRPr>
            </a:lvl1pPr>
            <a:lvl2pPr marL="457200" indent="0">
              <a:buNone/>
              <a:defRPr lang="ru-RU">
                <a:latin typeface="Arial" panose="020B0604020202020204" pitchFamily="34" charset="0"/>
                <a:cs typeface="+mn-cs"/>
              </a:defRPr>
            </a:lvl2pPr>
            <a:lvl3pPr marL="914400" indent="0">
              <a:buNone/>
              <a:defRPr lang="ru-RU">
                <a:latin typeface="Arial" panose="020B0604020202020204" pitchFamily="34" charset="0"/>
                <a:cs typeface="+mn-cs"/>
              </a:defRPr>
            </a:lvl3pPr>
            <a:lvl4pPr marL="1371600" indent="0">
              <a:buNone/>
              <a:defRPr lang="ru-RU">
                <a:latin typeface="Arial" panose="020B0604020202020204" pitchFamily="34" charset="0"/>
                <a:cs typeface="+mn-cs"/>
              </a:defRPr>
            </a:lvl4pPr>
            <a:lvl5pPr marL="1828800" indent="0">
              <a:buNone/>
              <a:defRPr lang="ru-RU"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ru-RU" sz="1200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изображение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AC10D125-AB73-D276-4947-94204736A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sp>
          <p:nvSpPr>
            <p:cNvPr id="4" name="Полилиния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  <a:cs typeface="+mn-cs"/>
              </a:endParaRPr>
            </a:p>
          </p:txBody>
        </p:sp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8082092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Полилиния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" name="Полилиния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  <a:cs typeface="+mn-cs"/>
                </a:endParaRPr>
              </a:p>
            </p:txBody>
          </p:sp>
        </p:grp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3600" y="457200"/>
            <a:ext cx="5120640" cy="3200400"/>
          </a:xfrm>
        </p:spPr>
        <p:txBody>
          <a:bodyPr rtlCol="0" anchor="b" anchorCtr="0">
            <a:noAutofit/>
          </a:bodyPr>
          <a:lstStyle>
            <a:lvl1pPr>
              <a:defRPr lang="ru-RU" sz="60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63DBBF-E63D-81E5-E7CE-32F6F2C2F9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43598" y="3657600"/>
            <a:ext cx="5120640" cy="1828800"/>
          </a:xfrm>
        </p:spPr>
        <p:txBody>
          <a:bodyPr rtlCol="0" anchor="t" anchorCtr="0">
            <a:noAutofit/>
          </a:bodyPr>
          <a:lstStyle>
            <a:lvl1pPr marL="0" indent="0" algn="l">
              <a:buNone/>
              <a:defRPr lang="ru-RU" sz="3200">
                <a:latin typeface="Arial" panose="020B0604020202020204" pitchFamily="34" charset="0"/>
                <a:cs typeface="+mn-cs"/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 dirty="0"/>
              <a:t>Подзаголовок слайда</a:t>
            </a:r>
          </a:p>
        </p:txBody>
      </p:sp>
      <p:sp>
        <p:nvSpPr>
          <p:cNvPr id="15" name="Рисунок 14">
            <a:extLst>
              <a:ext uri="{FF2B5EF4-FFF2-40B4-BE49-F238E27FC236}">
                <a16:creationId xmlns:a16="http://schemas.microsoft.com/office/drawing/2014/main" id="{64033732-ADA1-C540-7276-3FF5CDEF2C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4238" y="1157224"/>
            <a:ext cx="4500562" cy="4521200"/>
          </a:xfrm>
          <a:prstGeom prst="ellipse">
            <a:avLst/>
          </a:prstGeom>
          <a:solidFill>
            <a:schemeClr val="accent2"/>
          </a:solidFill>
        </p:spPr>
        <p:txBody>
          <a:bodyPr rtlCol="0"/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ru-RU" sz="1200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3856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CEDB282-8288-C81F-52B5-048A3E80C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-1"/>
            <a:ext cx="12208822" cy="6858003"/>
            <a:chOff x="0" y="-1"/>
            <a:chExt cx="12208822" cy="6858003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2A62587F-7496-384A-AF40-18FC8CF0709D}"/>
                </a:ext>
              </a:extLst>
            </p:cNvPr>
            <p:cNvSpPr/>
            <p:nvPr userDrawn="1"/>
          </p:nvSpPr>
          <p:spPr>
            <a:xfrm>
              <a:off x="0" y="2286002"/>
              <a:ext cx="12208822" cy="45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2" name="Полилиния 11">
              <a:extLst>
                <a:ext uri="{FF2B5EF4-FFF2-40B4-BE49-F238E27FC236}">
                  <a16:creationId xmlns:a16="http://schemas.microsoft.com/office/drawing/2014/main" id="{84DB028B-A475-224B-B675-A15A56CAD0BF}"/>
                </a:ext>
              </a:extLst>
            </p:cNvPr>
            <p:cNvSpPr/>
            <p:nvPr userDrawn="1"/>
          </p:nvSpPr>
          <p:spPr>
            <a:xfrm flipH="1">
              <a:off x="8597718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61C34955-105B-4D4D-B51D-754C5D38A85D}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2734DEB1-EC02-2E42-9292-4ADD115060A5}"/>
                </a:ext>
              </a:extLst>
            </p:cNvPr>
            <p:cNvSpPr/>
            <p:nvPr userDrawn="1"/>
          </p:nvSpPr>
          <p:spPr>
            <a:xfrm rot="5400000" flipH="1" flipV="1">
              <a:off x="10344100" y="438098"/>
              <a:ext cx="2285999" cy="1409801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5E932F0D-7FC3-634B-932C-3625C16C8D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45085"/>
            <a:ext cx="9779183" cy="1600835"/>
          </a:xfrm>
        </p:spPr>
        <p:txBody>
          <a:bodyPr rtlCol="0" anchor="b">
            <a:noAutofit/>
          </a:bodyPr>
          <a:lstStyle>
            <a:lvl1pPr>
              <a:defRPr lang="ru-RU" sz="42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1EED44-783E-8705-4119-D7E9F7D4F2B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166087" y="2652713"/>
            <a:ext cx="9780587" cy="3436936"/>
          </a:xfrm>
        </p:spPr>
        <p:txBody>
          <a:bodyPr rtlCol="0">
            <a:normAutofit/>
          </a:bodyPr>
          <a:lstStyle>
            <a:lvl1pPr marL="342900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1pPr>
            <a:lvl2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2pPr>
            <a:lvl3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3pPr>
            <a:lvl4pPr marL="1097280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4pPr>
            <a:lvl5pPr marL="1371600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95D4F5-F69B-42F6-8A9D-330F696E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>
            <a:lvl1pPr>
              <a:defRPr lang="ru-RU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79A23A-2238-4904-8692-9F2DAE8B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lvl1pPr>
              <a:defRPr lang="ru-RU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69FC35-DDC8-45FB-8ACB-21C15F57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318" y="6356350"/>
            <a:ext cx="1604682" cy="365125"/>
          </a:xfrm>
        </p:spPr>
        <p:txBody>
          <a:bodyPr rtlCol="0">
            <a:noAutofit/>
          </a:bodyPr>
          <a:lstStyle>
            <a:lvl1pPr>
              <a:defRPr lang="ru-RU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17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95FBCE6F-2AA9-31FE-8148-33B480735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3" name="Полилиния 22">
              <a:extLst>
                <a:ext uri="{FF2B5EF4-FFF2-40B4-BE49-F238E27FC236}">
                  <a16:creationId xmlns:a16="http://schemas.microsoft.com/office/drawing/2014/main" id="{067EACEC-C2DD-EA42-8504-176673AD1F20}"/>
                </a:ext>
              </a:extLst>
            </p:cNvPr>
            <p:cNvSpPr/>
            <p:nvPr userDrawn="1"/>
          </p:nvSpPr>
          <p:spPr>
            <a:xfrm>
              <a:off x="0" y="0"/>
              <a:ext cx="8025490" cy="6858000"/>
            </a:xfrm>
            <a:custGeom>
              <a:avLst/>
              <a:gdLst>
                <a:gd name="connsiteX0" fmla="*/ 0 w 8025490"/>
                <a:gd name="connsiteY0" fmla="*/ 0 h 6858000"/>
                <a:gd name="connsiteX1" fmla="*/ 4596490 w 8025490"/>
                <a:gd name="connsiteY1" fmla="*/ 0 h 6858000"/>
                <a:gd name="connsiteX2" fmla="*/ 8025490 w 8025490"/>
                <a:gd name="connsiteY2" fmla="*/ 3429000 h 6858000"/>
                <a:gd name="connsiteX3" fmla="*/ 4596490 w 8025490"/>
                <a:gd name="connsiteY3" fmla="*/ 6858000 h 6858000"/>
                <a:gd name="connsiteX4" fmla="*/ 0 w 8025490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5490" h="6858000">
                  <a:moveTo>
                    <a:pt x="0" y="0"/>
                  </a:moveTo>
                  <a:lnTo>
                    <a:pt x="4596490" y="0"/>
                  </a:lnTo>
                  <a:cubicBezTo>
                    <a:pt x="6490274" y="0"/>
                    <a:pt x="8025490" y="1535216"/>
                    <a:pt x="8025490" y="3429000"/>
                  </a:cubicBezTo>
                  <a:cubicBezTo>
                    <a:pt x="8025490" y="5322784"/>
                    <a:pt x="6490274" y="6858000"/>
                    <a:pt x="4596490" y="6858000"/>
                  </a:cubicBezTo>
                  <a:lnTo>
                    <a:pt x="0" y="685800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89843C7E-5704-7A46-8974-F3BFA42E7310}"/>
                </a:ext>
              </a:extLst>
            </p:cNvPr>
            <p:cNvGrpSpPr/>
            <p:nvPr userDrawn="1"/>
          </p:nvGrpSpPr>
          <p:grpSpPr>
            <a:xfrm rot="16200000">
              <a:off x="8286528" y="2207195"/>
              <a:ext cx="3032351" cy="2443610"/>
              <a:chOff x="9857014" y="13834"/>
              <a:chExt cx="2334986" cy="1881641"/>
            </a:xfrm>
          </p:grpSpPr>
          <p:sp>
            <p:nvSpPr>
              <p:cNvPr id="15" name="Полилиния 14">
                <a:extLst>
                  <a:ext uri="{FF2B5EF4-FFF2-40B4-BE49-F238E27FC236}">
                    <a16:creationId xmlns:a16="http://schemas.microsoft.com/office/drawing/2014/main" id="{EFBF1E52-11FA-DC48-B7AD-75734232FFE8}"/>
                  </a:ext>
                </a:extLst>
              </p:cNvPr>
              <p:cNvSpPr/>
              <p:nvPr userDrawn="1"/>
            </p:nvSpPr>
            <p:spPr>
              <a:xfrm rot="5400000" flipH="1" flipV="1">
                <a:off x="10667433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6" name="Полилиния 15">
                <a:extLst>
                  <a:ext uri="{FF2B5EF4-FFF2-40B4-BE49-F238E27FC236}">
                    <a16:creationId xmlns:a16="http://schemas.microsoft.com/office/drawing/2014/main" id="{4850B620-49F5-3748-84AF-682555D52792}"/>
                  </a:ext>
                </a:extLst>
              </p:cNvPr>
              <p:cNvSpPr/>
              <p:nvPr userDrawn="1"/>
            </p:nvSpPr>
            <p:spPr>
              <a:xfrm rot="16200000" flipV="1">
                <a:off x="9499940" y="370908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0B179973-08D2-EF40-B516-35E75E906394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:a16="http://schemas.microsoft.com/office/drawing/2014/main" id="{6C811FF3-E48A-194D-8022-65F8C3A17449}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7494" y="177553"/>
            <a:ext cx="6245912" cy="3269447"/>
          </a:xfrm>
        </p:spPr>
        <p:txBody>
          <a:bodyPr bIns="0" rtlCol="0" anchor="b">
            <a:noAutofit/>
          </a:bodyPr>
          <a:lstStyle>
            <a:lvl1pPr algn="l">
              <a:defRPr lang="ru-RU" sz="6000" b="1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67494" y="3492896"/>
            <a:ext cx="6245912" cy="912850"/>
          </a:xfrm>
        </p:spPr>
        <p:txBody>
          <a:bodyPr rtlCol="0" anchor="ctr" anchorCtr="0">
            <a:noAutofit/>
          </a:bodyPr>
          <a:lstStyle>
            <a:lvl1pPr marL="0" indent="0" algn="l">
              <a:buNone/>
              <a:defRPr lang="ru-RU" sz="32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 dirty="0"/>
              <a:t>Подзаголовок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986529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2 столбца с содержимы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14DB56B5-5DD7-95E3-52B2-EDC4B3F13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0"/>
            <a:ext cx="12191999" cy="6858000"/>
            <a:chOff x="1" y="0"/>
            <a:chExt cx="12191999" cy="6858000"/>
          </a:xfrm>
        </p:grpSpPr>
        <p:sp>
          <p:nvSpPr>
            <p:cNvPr id="4" name="Полилиния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 flipH="1">
              <a:off x="8580896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D11C9832-A021-954E-A34F-2988D1189AE9}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9861BC34-DFBF-2D4F-B463-FCFBC08391FF}"/>
                </a:ext>
              </a:extLst>
            </p:cNvPr>
            <p:cNvGrpSpPr/>
            <p:nvPr userDrawn="1"/>
          </p:nvGrpSpPr>
          <p:grpSpPr>
            <a:xfrm>
              <a:off x="8082092" y="5590903"/>
              <a:ext cx="1572380" cy="1267097"/>
              <a:chOff x="7413403" y="4976359"/>
              <a:chExt cx="2334986" cy="1881641"/>
            </a:xfrm>
          </p:grpSpPr>
          <p:sp>
            <p:nvSpPr>
              <p:cNvPr id="7" name="Полилиния 6">
                <a:extLst>
                  <a:ext uri="{FF2B5EF4-FFF2-40B4-BE49-F238E27FC236}">
                    <a16:creationId xmlns:a16="http://schemas.microsoft.com/office/drawing/2014/main" id="{55C37C19-F268-4A43-A0D4-3B1B38D48952}"/>
                  </a:ext>
                </a:extLst>
              </p:cNvPr>
              <p:cNvSpPr/>
              <p:nvPr userDrawn="1"/>
            </p:nvSpPr>
            <p:spPr>
              <a:xfrm rot="5400000" flipH="1" flipV="1">
                <a:off x="8223822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  <a:cs typeface="+mn-cs"/>
                </a:endParaRPr>
              </a:p>
            </p:txBody>
          </p:sp>
          <p:sp>
            <p:nvSpPr>
              <p:cNvPr id="8" name="Полилиния 7">
                <a:extLst>
                  <a:ext uri="{FF2B5EF4-FFF2-40B4-BE49-F238E27FC236}">
                    <a16:creationId xmlns:a16="http://schemas.microsoft.com/office/drawing/2014/main" id="{E4F760E5-9D5D-E44F-AEBF-20CA8DE87D11}"/>
                  </a:ext>
                </a:extLst>
              </p:cNvPr>
              <p:cNvSpPr/>
              <p:nvPr userDrawn="1"/>
            </p:nvSpPr>
            <p:spPr>
              <a:xfrm rot="16200000" flipV="1">
                <a:off x="7056329" y="5333433"/>
                <a:ext cx="1881641" cy="1167493"/>
              </a:xfrm>
              <a:custGeom>
                <a:avLst/>
                <a:gdLst>
                  <a:gd name="connsiteX0" fmla="*/ 1881641 w 1881641"/>
                  <a:gd name="connsiteY0" fmla="*/ 1167473 h 1167493"/>
                  <a:gd name="connsiteX1" fmla="*/ 1881641 w 1881641"/>
                  <a:gd name="connsiteY1" fmla="*/ 1167493 h 1167493"/>
                  <a:gd name="connsiteX2" fmla="*/ 1167493 w 1881641"/>
                  <a:gd name="connsiteY2" fmla="*/ 1167493 h 1167493"/>
                  <a:gd name="connsiteX3" fmla="*/ 0 w 1881641"/>
                  <a:gd name="connsiteY3" fmla="*/ 0 h 1167493"/>
                  <a:gd name="connsiteX4" fmla="*/ 714149 w 1881641"/>
                  <a:gd name="connsiteY4" fmla="*/ 0 h 1167493"/>
                  <a:gd name="connsiteX5" fmla="*/ 1875614 w 1881641"/>
                  <a:gd name="connsiteY5" fmla="*/ 1048124 h 1167493"/>
                  <a:gd name="connsiteX6" fmla="*/ 1881641 w 1881641"/>
                  <a:gd name="connsiteY6" fmla="*/ 1167473 h 1167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1641" h="1167493">
                    <a:moveTo>
                      <a:pt x="1881641" y="1167473"/>
                    </a:moveTo>
                    <a:lnTo>
                      <a:pt x="1881641" y="1167493"/>
                    </a:lnTo>
                    <a:lnTo>
                      <a:pt x="1167493" y="1167493"/>
                    </a:lnTo>
                    <a:cubicBezTo>
                      <a:pt x="522704" y="1167493"/>
                      <a:pt x="0" y="644789"/>
                      <a:pt x="0" y="0"/>
                    </a:cubicBezTo>
                    <a:lnTo>
                      <a:pt x="714149" y="0"/>
                    </a:lnTo>
                    <a:cubicBezTo>
                      <a:pt x="1318639" y="0"/>
                      <a:pt x="1815827" y="459408"/>
                      <a:pt x="1875614" y="1048124"/>
                    </a:cubicBezTo>
                    <a:lnTo>
                      <a:pt x="1881641" y="116747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Arial" panose="020B0604020202020204" pitchFamily="34" charset="0"/>
                  <a:cs typeface="+mn-cs"/>
                </a:endParaRPr>
              </a:p>
            </p:txBody>
          </p:sp>
        </p:grp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136526"/>
            <a:ext cx="9601200" cy="1653371"/>
          </a:xfrm>
        </p:spPr>
        <p:txBody>
          <a:bodyPr rtlCol="0" anchor="b">
            <a:noAutofit/>
          </a:bodyPr>
          <a:lstStyle>
            <a:lvl1pPr>
              <a:defRPr lang="ru-RU" sz="42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7493" y="2023984"/>
            <a:ext cx="4663440" cy="3332832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defRPr lang="ru-RU" sz="2000">
                <a:latin typeface="Arial" panose="020B0604020202020204" pitchFamily="34" charset="0"/>
                <a:cs typeface="+mn-cs"/>
              </a:defRPr>
            </a:lvl1pPr>
            <a:lvl2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latin typeface="Arial" panose="020B0604020202020204" pitchFamily="34" charset="0"/>
                <a:cs typeface="+mn-cs"/>
              </a:defRPr>
            </a:lvl2pPr>
            <a:lvl3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latin typeface="Arial" panose="020B0604020202020204" pitchFamily="34" charset="0"/>
                <a:cs typeface="+mn-cs"/>
              </a:defRPr>
            </a:lvl3pPr>
            <a:lvl4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latin typeface="Arial" panose="020B0604020202020204" pitchFamily="34" charset="0"/>
                <a:cs typeface="+mn-cs"/>
              </a:defRPr>
            </a:lvl4pPr>
            <a:lvl5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94CA559C-3355-DE44-ACF9-BDB6083C422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283235" y="2023984"/>
            <a:ext cx="4663440" cy="3332832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defRPr lang="ru-RU" sz="2000">
                <a:latin typeface="Arial" panose="020B0604020202020204" pitchFamily="34" charset="0"/>
                <a:cs typeface="+mn-cs"/>
              </a:defRPr>
            </a:lvl1pPr>
            <a:lvl2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latin typeface="Arial" panose="020B0604020202020204" pitchFamily="34" charset="0"/>
                <a:cs typeface="+mn-cs"/>
              </a:defRPr>
            </a:lvl2pPr>
            <a:lvl3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latin typeface="Arial" panose="020B0604020202020204" pitchFamily="34" charset="0"/>
                <a:cs typeface="+mn-cs"/>
              </a:defRPr>
            </a:lvl3pPr>
            <a:lvl4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latin typeface="Arial" panose="020B0604020202020204" pitchFamily="34" charset="0"/>
                <a:cs typeface="+mn-cs"/>
              </a:defRPr>
            </a:lvl4pPr>
            <a:lvl5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ru-RU" sz="1200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843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2 объект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1A0E8D4A-B13C-C7EE-5E27-278124A127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" y="1"/>
            <a:ext cx="12191999" cy="6857999"/>
            <a:chOff x="1" y="1"/>
            <a:chExt cx="12191999" cy="6857999"/>
          </a:xfrm>
        </p:grpSpPr>
        <p:sp>
          <p:nvSpPr>
            <p:cNvPr id="4" name="Полилиния 3">
              <a:extLst>
                <a:ext uri="{FF2B5EF4-FFF2-40B4-BE49-F238E27FC236}">
                  <a16:creationId xmlns:a16="http://schemas.microsoft.com/office/drawing/2014/main" id="{6A7F6A3F-E1DD-A246-9A6D-5F9B18BA2588}"/>
                </a:ext>
              </a:extLst>
            </p:cNvPr>
            <p:cNvSpPr/>
            <p:nvPr userDrawn="1"/>
          </p:nvSpPr>
          <p:spPr>
            <a:xfrm flipH="1">
              <a:off x="8580896" y="1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0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lnTo>
                    <a:pt x="1167493" y="0"/>
                  </a:lnTo>
                  <a:cubicBezTo>
                    <a:pt x="522704" y="0"/>
                    <a:pt x="0" y="522704"/>
                    <a:pt x="0" y="11674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055FD0FC-C8FF-6741-A364-A29CDC6F9495}"/>
                </a:ext>
              </a:extLst>
            </p:cNvPr>
            <p:cNvSpPr/>
            <p:nvPr userDrawn="1"/>
          </p:nvSpPr>
          <p:spPr>
            <a:xfrm rot="5400000" flipH="1">
              <a:off x="1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69008"/>
            <a:ext cx="9779183" cy="1706563"/>
          </a:xfrm>
        </p:spPr>
        <p:txBody>
          <a:bodyPr rtlCol="0" anchor="b">
            <a:noAutofit/>
          </a:bodyPr>
          <a:lstStyle>
            <a:lvl1pPr>
              <a:defRPr lang="ru-RU" sz="4200" b="1">
                <a:solidFill>
                  <a:schemeClr val="bg1"/>
                </a:solidFill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926B296A-EB6A-9BE9-E813-B15C46524F4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1167493" y="2023984"/>
            <a:ext cx="4663440" cy="3332832"/>
          </a:xfrm>
        </p:spPr>
        <p:txBody>
          <a:bodyPr rtlCol="0">
            <a:normAutofit/>
          </a:bodyPr>
          <a:lstStyle>
            <a:lvl1pPr marL="530352" indent="-530352">
              <a:spcBef>
                <a:spcPts val="1000"/>
              </a:spcBef>
              <a:buFont typeface="+mj-lt"/>
              <a:buAutoNum type="arabicPeriod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1pPr>
            <a:lvl2pPr marL="1097280" indent="-530352">
              <a:spcBef>
                <a:spcPts val="1000"/>
              </a:spcBef>
              <a:buFont typeface="+mj-lt"/>
              <a:buAutoNum type="alphaLcPeriod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2pPr>
            <a:lvl3pPr marL="1645920" indent="-530352">
              <a:spcBef>
                <a:spcPts val="1000"/>
              </a:spcBef>
              <a:buFont typeface="+mj-lt"/>
              <a:buAutoNum type="arabicParenR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3pPr>
            <a:lvl4pPr marL="1920240" indent="-530352">
              <a:spcBef>
                <a:spcPts val="1000"/>
              </a:spcBef>
              <a:buFont typeface="+mj-lt"/>
              <a:buAutoNum type="alphaLcParenR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4pPr>
            <a:lvl5pPr marL="2560320" indent="-514350">
              <a:spcBef>
                <a:spcPts val="1000"/>
              </a:spcBef>
              <a:buFont typeface="+mj-lt"/>
              <a:buAutoNum type="romanLcPeriod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9435B7D5-E7F8-1267-8942-3C97BE836B98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6283235" y="2023984"/>
            <a:ext cx="4663440" cy="3332832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1pPr>
            <a:lvl2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2pPr>
            <a:lvl3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3pPr>
            <a:lvl4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4pPr>
            <a:lvl5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ru-RU" sz="1200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ru-RU" sz="1200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426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, содержимое и изображение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CEDB282-8288-C81F-52B5-048A3E80C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208822" cy="6858002"/>
            <a:chOff x="0" y="0"/>
            <a:chExt cx="12208822" cy="6858002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2A62587F-7496-384A-AF40-18FC8CF0709D}"/>
                </a:ext>
              </a:extLst>
            </p:cNvPr>
            <p:cNvSpPr/>
            <p:nvPr userDrawn="1"/>
          </p:nvSpPr>
          <p:spPr>
            <a:xfrm>
              <a:off x="0" y="2286002"/>
              <a:ext cx="12208822" cy="45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2" name="Полилиния 11">
              <a:extLst>
                <a:ext uri="{FF2B5EF4-FFF2-40B4-BE49-F238E27FC236}">
                  <a16:creationId xmlns:a16="http://schemas.microsoft.com/office/drawing/2014/main" id="{84DB028B-A475-224B-B675-A15A56CAD0BF}"/>
                </a:ext>
              </a:extLst>
            </p:cNvPr>
            <p:cNvSpPr/>
            <p:nvPr userDrawn="1"/>
          </p:nvSpPr>
          <p:spPr>
            <a:xfrm flipH="1">
              <a:off x="8597718" y="3246896"/>
              <a:ext cx="3611104" cy="3611104"/>
            </a:xfrm>
            <a:custGeom>
              <a:avLst/>
              <a:gdLst>
                <a:gd name="connsiteX0" fmla="*/ 0 w 1167493"/>
                <a:gd name="connsiteY0" fmla="*/ 0 h 1167493"/>
                <a:gd name="connsiteX1" fmla="*/ 1167493 w 1167493"/>
                <a:gd name="connsiteY1" fmla="*/ 1167493 h 1167493"/>
                <a:gd name="connsiteX2" fmla="*/ 0 w 1167493"/>
                <a:gd name="connsiteY2" fmla="*/ 1167493 h 1167493"/>
                <a:gd name="connsiteX3" fmla="*/ 0 w 1167493"/>
                <a:gd name="connsiteY3" fmla="*/ 0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7493" h="1167493">
                  <a:moveTo>
                    <a:pt x="0" y="0"/>
                  </a:moveTo>
                  <a:cubicBezTo>
                    <a:pt x="0" y="644789"/>
                    <a:pt x="522704" y="1167493"/>
                    <a:pt x="1167493" y="1167493"/>
                  </a:cubicBezTo>
                  <a:lnTo>
                    <a:pt x="0" y="1167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61C34955-105B-4D4D-B51D-754C5D38A85D}"/>
                </a:ext>
              </a:extLst>
            </p:cNvPr>
            <p:cNvSpPr/>
            <p:nvPr userDrawn="1"/>
          </p:nvSpPr>
          <p:spPr>
            <a:xfrm>
              <a:off x="1" y="0"/>
              <a:ext cx="933856" cy="933856"/>
            </a:xfrm>
            <a:custGeom>
              <a:avLst/>
              <a:gdLst>
                <a:gd name="connsiteX0" fmla="*/ 0 w 862693"/>
                <a:gd name="connsiteY0" fmla="*/ 0 h 862693"/>
                <a:gd name="connsiteX1" fmla="*/ 862693 w 862693"/>
                <a:gd name="connsiteY1" fmla="*/ 0 h 862693"/>
                <a:gd name="connsiteX2" fmla="*/ 0 w 862693"/>
                <a:gd name="connsiteY2" fmla="*/ 862693 h 862693"/>
                <a:gd name="connsiteX3" fmla="*/ 0 w 862693"/>
                <a:gd name="connsiteY3" fmla="*/ 0 h 8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693" h="862693">
                  <a:moveTo>
                    <a:pt x="0" y="0"/>
                  </a:moveTo>
                  <a:lnTo>
                    <a:pt x="862693" y="0"/>
                  </a:lnTo>
                  <a:cubicBezTo>
                    <a:pt x="862693" y="476453"/>
                    <a:pt x="476452" y="862693"/>
                    <a:pt x="0" y="862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5E932F0D-7FC3-634B-932C-3625C16C8D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457200"/>
            <a:ext cx="10643508" cy="1371600"/>
          </a:xfrm>
        </p:spPr>
        <p:txBody>
          <a:bodyPr rtlCol="0" anchor="b">
            <a:noAutofit/>
          </a:bodyPr>
          <a:lstStyle>
            <a:lvl1pPr>
              <a:defRPr lang="ru-RU" sz="42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B07A1CF7-9B3B-E43E-830E-DAB65B608249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166088" y="2652713"/>
            <a:ext cx="5394959" cy="3436936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Font typeface="Arial" panose="020B0604020202020204" pitchFamily="34" charset="0"/>
              <a:buNone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1pPr>
            <a:lvl2pPr marL="283464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2pPr>
            <a:lvl3pPr marL="566928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3pPr>
            <a:lvl4pPr marL="850392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4pPr>
            <a:lvl5pPr marL="1133856" indent="-283464">
              <a:spcBef>
                <a:spcPts val="1000"/>
              </a:spcBef>
              <a:buFont typeface="Arial" panose="020B0604020202020204" pitchFamily="34" charset="0"/>
              <a:buChar char="•"/>
              <a:defRPr lang="ru-RU" sz="2000">
                <a:solidFill>
                  <a:schemeClr val="bg1"/>
                </a:solidFill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8" name="Рисунок 14">
            <a:extLst>
              <a:ext uri="{FF2B5EF4-FFF2-40B4-BE49-F238E27FC236}">
                <a16:creationId xmlns:a16="http://schemas.microsoft.com/office/drawing/2014/main" id="{D976D8D6-3BDC-1908-3425-FEE3EEF51A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17920" y="1447800"/>
            <a:ext cx="4214010" cy="4214010"/>
          </a:xfrm>
          <a:prstGeom prst="ellipse">
            <a:avLst/>
          </a:prstGeom>
          <a:solidFill>
            <a:schemeClr val="accent2"/>
          </a:solidFill>
        </p:spPr>
        <p:txBody>
          <a:bodyPr rtlCol="0"/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95D4F5-F69B-42F6-8A9D-330F696E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>
            <a:noAutofit/>
          </a:bodyPr>
          <a:lstStyle>
            <a:lvl1pPr>
              <a:defRPr lang="ru-RU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79A23A-2238-4904-8692-9F2DAE8B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lvl1pPr>
              <a:defRPr lang="ru-RU">
                <a:solidFill>
                  <a:schemeClr val="accent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69FC35-DDC8-45FB-8ACB-21C15F57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318" y="6356350"/>
            <a:ext cx="1604682" cy="365125"/>
          </a:xfrm>
        </p:spPr>
        <p:txBody>
          <a:bodyPr rtlCol="0">
            <a:noAutofit/>
          </a:bodyPr>
          <a:lstStyle>
            <a:lvl1pPr>
              <a:defRPr lang="ru-RU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3030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Art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ABA2A58C-57B7-834C-8F5C-32993224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16200000">
            <a:off x="10772262" y="152641"/>
            <a:ext cx="1572380" cy="1267097"/>
            <a:chOff x="7413403" y="4976359"/>
            <a:chExt cx="2334986" cy="1881641"/>
          </a:xfrm>
        </p:grpSpPr>
        <p:sp>
          <p:nvSpPr>
            <p:cNvPr id="13" name="Полилиния 12">
              <a:extLst>
                <a:ext uri="{FF2B5EF4-FFF2-40B4-BE49-F238E27FC236}">
                  <a16:creationId xmlns:a16="http://schemas.microsoft.com/office/drawing/2014/main" id="{801D8067-144A-FE48-AF1E-529B662DCAD3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2ECA7D87-C78C-C140-AA28-C0FB20209045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7492" y="457200"/>
            <a:ext cx="9692640" cy="1371600"/>
          </a:xfrm>
        </p:spPr>
        <p:txBody>
          <a:bodyPr rtlCol="0" anchor="b">
            <a:noAutofit/>
          </a:bodyPr>
          <a:lstStyle>
            <a:lvl1pPr>
              <a:defRPr lang="ru-RU" sz="4200" b="1">
                <a:latin typeface="Arial" panose="020B0604020202020204" pitchFamily="34" charset="0"/>
                <a:cs typeface="+mj-cs"/>
              </a:defRPr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C45E425B-455F-127B-1647-045FD094F15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1167493" y="2087561"/>
            <a:ext cx="2693306" cy="3890543"/>
          </a:xfrm>
        </p:spPr>
        <p:txBody>
          <a:bodyPr rtlCol="0">
            <a:noAutofit/>
          </a:bodyPr>
          <a:lstStyle>
            <a:lvl1pPr marL="0" indent="0">
              <a:buNone/>
              <a:defRPr lang="ru-RU" sz="2000">
                <a:latin typeface="Arial" panose="020B0604020202020204" pitchFamily="34" charset="0"/>
                <a:cs typeface="+mn-cs"/>
              </a:defRPr>
            </a:lvl1pPr>
            <a:lvl2pPr marL="457200" indent="0">
              <a:buNone/>
              <a:defRPr lang="ru-RU" sz="2000">
                <a:latin typeface="Arial" panose="020B0604020202020204" pitchFamily="34" charset="0"/>
                <a:cs typeface="+mn-cs"/>
              </a:defRPr>
            </a:lvl2pPr>
            <a:lvl3pPr marL="914400" indent="0">
              <a:buNone/>
              <a:defRPr lang="ru-RU" sz="2000">
                <a:latin typeface="Arial" panose="020B0604020202020204" pitchFamily="34" charset="0"/>
                <a:cs typeface="+mn-cs"/>
              </a:defRPr>
            </a:lvl3pPr>
            <a:lvl4pPr marL="1371600" indent="0">
              <a:buNone/>
              <a:defRPr lang="ru-RU" sz="2000">
                <a:latin typeface="Arial" panose="020B0604020202020204" pitchFamily="34" charset="0"/>
                <a:cs typeface="+mn-cs"/>
              </a:defRPr>
            </a:lvl4pPr>
            <a:lvl5pPr marL="1828800" indent="0">
              <a:buNone/>
              <a:defRPr lang="ru-RU" sz="2000"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16400" y="2087563"/>
            <a:ext cx="6730274" cy="3890543"/>
          </a:xfrm>
        </p:spPr>
        <p:txBody>
          <a:bodyPr rtlCol="0">
            <a:noAutofit/>
          </a:bodyPr>
          <a:lstStyle>
            <a:lvl1pPr marL="0" indent="0">
              <a:buNone/>
              <a:defRPr lang="ru-RU">
                <a:latin typeface="Arial" panose="020B0604020202020204" pitchFamily="34" charset="0"/>
                <a:cs typeface="+mn-cs"/>
              </a:defRPr>
            </a:lvl1pPr>
            <a:lvl2pPr marL="457200" indent="0">
              <a:buNone/>
              <a:defRPr lang="ru-RU">
                <a:latin typeface="Arial" panose="020B0604020202020204" pitchFamily="34" charset="0"/>
                <a:cs typeface="+mn-cs"/>
              </a:defRPr>
            </a:lvl2pPr>
            <a:lvl3pPr marL="914400" indent="0">
              <a:buNone/>
              <a:defRPr lang="ru-RU">
                <a:latin typeface="Arial" panose="020B0604020202020204" pitchFamily="34" charset="0"/>
                <a:cs typeface="+mn-cs"/>
              </a:defRPr>
            </a:lvl3pPr>
            <a:lvl4pPr marL="1371600" indent="0">
              <a:buNone/>
              <a:defRPr lang="ru-RU">
                <a:latin typeface="Arial" panose="020B0604020202020204" pitchFamily="34" charset="0"/>
                <a:cs typeface="+mn-cs"/>
              </a:defRPr>
            </a:lvl4pPr>
            <a:lvl5pPr marL="1828800" indent="0">
              <a:buNone/>
              <a:defRPr lang="ru-RU">
                <a:latin typeface="Arial" panose="020B0604020202020204" pitchFamily="34" charset="0"/>
                <a:cs typeface="+mn-cs"/>
              </a:defRPr>
            </a:lvl5pPr>
          </a:lstStyle>
          <a:p>
            <a:pPr lvl="0" rtl="0"/>
            <a:r>
              <a:rPr lang="ru-RU" dirty="0"/>
              <a:t>Щелкните, чтобы добавить содержимое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10" name="Дата 3">
            <a:extLst>
              <a:ext uri="{FF2B5EF4-FFF2-40B4-BE49-F238E27FC236}">
                <a16:creationId xmlns:a16="http://schemas.microsoft.com/office/drawing/2014/main" id="{7536C149-3EFE-A94E-902D-57CED00B2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0101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11" name="Нижний колонтитул 4">
            <a:extLst>
              <a:ext uri="{FF2B5EF4-FFF2-40B4-BE49-F238E27FC236}">
                <a16:creationId xmlns:a16="http://schemas.microsoft.com/office/drawing/2014/main" id="{53CA1E78-F17D-F34D-9F81-0DBF44F3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1FE54918-A625-F64F-A42E-A427E9B2D4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53276" y="6356350"/>
            <a:ext cx="165772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ru-RU" sz="1200">
                <a:solidFill>
                  <a:schemeClr val="accent3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7098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ru-RU"/>
            </a:def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ru-RU" sz="1200">
                <a:solidFill>
                  <a:schemeClr val="tx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r>
              <a:rPr lang="ru-RU" dirty="0"/>
              <a:t>08.09.20ГГ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ru-RU" sz="1200">
                <a:solidFill>
                  <a:schemeClr val="tx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lang="ru-RU" sz="1200">
                <a:solidFill>
                  <a:schemeClr val="tx2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fld id="{294A09A9-5501-47C1-A89A-A340965A2B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1" r:id="rId4"/>
    <p:sldLayoutId id="2147483659" r:id="rId5"/>
    <p:sldLayoutId id="2147483668" r:id="rId6"/>
    <p:sldLayoutId id="2147483669" r:id="rId7"/>
    <p:sldLayoutId id="2147483675" r:id="rId8"/>
    <p:sldLayoutId id="2147483677" r:id="rId9"/>
    <p:sldLayoutId id="2147483676" r:id="rId10"/>
    <p:sldLayoutId id="2147483661" r:id="rId11"/>
    <p:sldLayoutId id="2147483666" r:id="rId12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ru-RU"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ru-RU"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F3D98-3C30-4CFC-8643-C81E829C8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5607" y="1104406"/>
            <a:ext cx="7096933" cy="3231770"/>
          </a:xfrm>
        </p:spPr>
        <p:txBody>
          <a:bodyPr rtlCol="0"/>
          <a:lstStyle>
            <a:defPPr>
              <a:defRPr lang="ru-RU"/>
            </a:defPPr>
          </a:lstStyle>
          <a:p>
            <a:pPr algn="ctr"/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коррекционных педагогов в рамках </a:t>
            </a:r>
            <a:b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междисциплинарного и\или межведомственного взаимодействия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275" y="190003"/>
            <a:ext cx="6857349" cy="819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864" y="102022"/>
            <a:ext cx="9779183" cy="1073636"/>
          </a:xfrm>
        </p:spPr>
        <p:txBody>
          <a:bodyPr/>
          <a:lstStyle/>
          <a:p>
            <a:r>
              <a:rPr lang="ru-RU" dirty="0"/>
              <a:t>Нормативно – правовые основы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8865" y="1484416"/>
            <a:ext cx="9779182" cy="4393869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«Межведомственный комплексный план мероприятий по развитию инклюзивного общего и дополнительного образования, детского отдыха, созданию специальных условий для обучающихся с инвалидностью, с ограниченными возможностями здоровья на долгосрочный период (до 2030 года)», утверждён Правительством РФ 2 марта 2023 года №2300п-П8.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«Межведомственный комплексный план мероприятий по повышению доступности среднего профессионального и высшего образования для инвалидов и лиц с ограниченными возможностями здоровья, в том числе профориентации и занятости указанных лиц», утверждённый Правительством РФ 10.04.2023 №3838п-П8.</a:t>
            </a:r>
          </a:p>
        </p:txBody>
      </p:sp>
    </p:spTree>
    <p:extLst>
      <p:ext uri="{BB962C8B-B14F-4D97-AF65-F5344CB8AC3E}">
        <p14:creationId xmlns:p14="http://schemas.microsoft.com/office/powerpoint/2010/main" val="1216868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94490" y="-1"/>
            <a:ext cx="9779183" cy="2636323"/>
          </a:xfrm>
        </p:spPr>
        <p:txBody>
          <a:bodyPr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213/24 от 11.10.2024 г.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 межведомственного взаимодействия органов государственной власти ЛНР при предоставлении социальных услуг и социального сопровождения и Регламента межведомственного взаимодействия органов государственной власти ЛНР в связи с реализацией полномочий ЛНР в сфере социального обслуживания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486" y="2006475"/>
            <a:ext cx="37242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84" y="3004436"/>
            <a:ext cx="3711500" cy="62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16" y="4078244"/>
            <a:ext cx="3621568" cy="66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837" y="2085741"/>
            <a:ext cx="4142446" cy="823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637" y="3099438"/>
            <a:ext cx="3907054" cy="78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637" y="4078244"/>
            <a:ext cx="3907054" cy="82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62" y="5056107"/>
            <a:ext cx="36480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445" y="6001121"/>
            <a:ext cx="56483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643" y="5084867"/>
            <a:ext cx="39147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H="1">
            <a:off x="4921333" y="3171799"/>
            <a:ext cx="1852550" cy="198542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35039" y="3050802"/>
            <a:ext cx="1415143" cy="210642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540236" y="3539633"/>
            <a:ext cx="2917467" cy="112876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502789" y="3800104"/>
            <a:ext cx="3097419" cy="490449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735782" y="4078244"/>
            <a:ext cx="206828" cy="17209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426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7EF58C-138C-55F4-DA77-4C3F06C81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algn="ctr" rt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Междисциплинарное взаимодействие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5DDE7C-335B-FD23-E1E6-CDCB99B78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algn="ctr"/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эффективный способ объединить усилия педагогов, психологов, логопедов, дефектологов, медицинских работников и социальных педагогов для создания благоприятной среды и поддержки развития каждого ребёнка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9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02FA0-5805-E9D5-E5A1-5B4B485CB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Главная цель: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8865" y="2017467"/>
            <a:ext cx="8305769" cy="3366815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всестороннее развитие ребёнка, включая когнитивные, физические и социальные аспекты, что способствует его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интеграции в общество и повышению качества жизни</a:t>
            </a:r>
          </a:p>
        </p:txBody>
      </p:sp>
    </p:spTree>
    <p:extLst>
      <p:ext uri="{BB962C8B-B14F-4D97-AF65-F5344CB8AC3E}">
        <p14:creationId xmlns:p14="http://schemas.microsoft.com/office/powerpoint/2010/main" val="907915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DC00FF-6B42-7D84-7831-AACC4E189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607" y="273134"/>
            <a:ext cx="9779183" cy="1270660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Суть междисциплинарной работы: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E5C7B5A-A5C3-15D4-DF71-B692D2894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865" y="2042556"/>
            <a:ext cx="9291421" cy="3341727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marL="800100" lvl="1" indent="-342900" rtl="0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 комплексную диагностику;</a:t>
            </a: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Разрабатывают индивидуальные маршруты поддержки;</a:t>
            </a: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обсуждают динамику и корректируют планы;</a:t>
            </a: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Вовлекают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853261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00786E-306F-FA21-4F87-81A032C68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r>
              <a:rPr lang="ru-RU" dirty="0"/>
              <a:t>Преимущества междисциплинарной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8865" y="2017467"/>
            <a:ext cx="9779182" cy="3647063"/>
          </a:xfrm>
        </p:spPr>
        <p:txBody>
          <a:bodyPr>
            <a:normAutofit lnSpcReduction="10000"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просто;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повышает эффективность коррекционной работы;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сокращает сроки коррекционной работы;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повышает удовлетворённость обратившихся лиц и их родственников – от оказания коррекционной помощи;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сокращает нагрузку на одного специалиста;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обеспечивает профилактику синдрома профессионального выгорания специалиста.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163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3233" y="261258"/>
            <a:ext cx="9779183" cy="1472540"/>
          </a:xfrm>
        </p:spPr>
        <p:txBody>
          <a:bodyPr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в междисциплинарной команде: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142" y="1270660"/>
            <a:ext cx="10889673" cy="4821382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специалист отвечает за свою </a:t>
            </a:r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сферу знаний: несёт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за компетентность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Профессиональных стандартов и квалификационных функций)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обсуждение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 не реже раза в неделю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стратегии помощи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объема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 специалистами междисциплинарной команды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определение целей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коррекционной программы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команды имеет право высказывать даже самые абсурдные идеи, говорить всё, что в данный момент приходит на ум. -----это нужно УДАЛИТЬ!!!!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одна идея или высказанное предложение не критикуется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Профессиональные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мнения/заключения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всех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учитываются для общих выводов и решений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стараться навязать своё мнение любыми способами другим.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необходимости, специалист должен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обосновать свой вывод и/или решение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считать, что в обсуждении кто-то обязательно должен проиграть, а кто-то победить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случае спорных /противоречивых заключений и/или выводов, стараться найти альтернативы и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выстроить конструктивное взаимодействие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отказываться от своих взглядов только для того, чтобы избежать конфликта и с целью более быстрого достижения компромисса.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Избегать таких методов уменьшения конфликта как голосование, жребий, взаимные уступки.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Действовать  ИСКЛЮЧИТЕЛЬНО в интересах несовершеннолетнего, защите его прав и интересов.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243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1C753FD-96EC-101A-B8A4-5F69A189B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494" y="252549"/>
            <a:ext cx="6220278" cy="3262811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Спасибо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67BB04B7-47A4-741B-59E0-F0E6F2126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493" y="3685939"/>
            <a:ext cx="6220277" cy="2919512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673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BC9DE8-A5CC-4BE1-0DE5-CB15D01A79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1898" y="1674420"/>
            <a:ext cx="9583386" cy="2861954"/>
          </a:xfrm>
        </p:spPr>
        <p:txBody>
          <a:bodyPr rtlCol="0"/>
          <a:lstStyle>
            <a:defPPr>
              <a:defRPr lang="ru-RU"/>
            </a:defPPr>
          </a:lstStyle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Межведомственное и междисциплинарное взаимодействие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по сопровождению детей и то, насколько они  объединены идеей коррекционного образования, насколько понимают друг друга и придерживаются единого подхода к сопровождению ребенка и его семьи, других участников образовательного процесса, напрямую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влияет на эффективность работы, успешность сопровождения ребенка и эмоциональный климат в коллективе.</a:t>
            </a:r>
          </a:p>
        </p:txBody>
      </p:sp>
    </p:spTree>
    <p:extLst>
      <p:ext uri="{BB962C8B-B14F-4D97-AF65-F5344CB8AC3E}">
        <p14:creationId xmlns:p14="http://schemas.microsoft.com/office/powerpoint/2010/main" val="779750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FF5EE67-DE83-C00F-F31C-58A2B4623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algn="ctr" rtl="0"/>
            <a:r>
              <a:rPr lang="ru-RU" dirty="0"/>
              <a:t>Межведомственное взаимодействие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F7743C-9A64-6DD7-26EC-7870E2484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865" y="2375065"/>
            <a:ext cx="9779182" cy="3009217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процесс сотрудничества и координации между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различными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ведомствами, организациями или учреждениями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общих задач, предоставления государственных и муниципальных услуг, а также эффективного социального сопровождения граждан.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9338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EAA093-E00B-31E9-0A13-71142E30E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Главная цель: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62C8177-F0B6-B02C-3682-183D8307E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865" y="2588821"/>
            <a:ext cx="9779182" cy="2795461"/>
          </a:xfrm>
        </p:spPr>
        <p:txBody>
          <a:bodyPr rtlCol="0"/>
          <a:lstStyle>
            <a:defPPr>
              <a:defRPr lang="ru-RU"/>
            </a:defPPr>
          </a:lstStyle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доступности и высокого качества образования, сопровождения, реабилитации и \ или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абилитации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обучающихся с ОВЗ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153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EDF9E134-98AA-3ECE-E40A-180C85ACD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1866" y="439387"/>
            <a:ext cx="9601200" cy="1006126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Задачи: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455C0B-19FB-954B-532A-0A68CAC4E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492" y="2030680"/>
            <a:ext cx="8855282" cy="5296395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комплексного подхода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 решению проблем, которые невозможно эффективно решить силами одного ведомства;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и доступности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и муниципальных услуг за счет обмена информацией и координации действий;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времени и ресурсов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 предоставление услуг гражданам и организациям.</a:t>
            </a:r>
            <a:endParaRPr lang="ru-RU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5939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Принципы межведомственного взаимодействия: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7492" y="2023983"/>
            <a:ext cx="5304559" cy="4008681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комплексность; </a:t>
            </a: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координация взаимообусловленных действий;</a:t>
            </a: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единство диагностики и коррекции;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единое информационное пространство;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распределение сфер ответственности.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393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7492" y="136526"/>
            <a:ext cx="9601200" cy="872877"/>
          </a:xfrm>
        </p:spPr>
        <p:txBody>
          <a:bodyPr/>
          <a:lstStyle/>
          <a:p>
            <a:r>
              <a:rPr lang="ru-RU" dirty="0"/>
              <a:t>Участники МВ: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8117" y="955203"/>
            <a:ext cx="8867156" cy="5599975"/>
          </a:xfrm>
        </p:spPr>
        <p:txBody>
          <a:bodyPr>
            <a:normAutofit fontScale="925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Органы, осуществляющие управление в сфере образования (всех уровней);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педагогической, медицинской и социальной помощи;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Ресурсные центры по организации комплексного сопровождения детей с ОВЗ (по нозологиям);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Психолого-медико-педагогические комиссии;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организации (всех уровней общего образования);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профессионального образования (в части подготовки кадров);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системы здравоохранения и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социальной экспертизы;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реализующие функции социальной защиты;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занятости;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культуры и спорта, дополнительного образования;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Общественные (и волонтерские) и некоммерческие организации;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внутренних дел;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 по делам несовершеннолетних и защите их прав.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802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33" y="1"/>
            <a:ext cx="1129414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978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4CFB73D-B7C9-A177-04F3-E48E841A8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64" y="102022"/>
            <a:ext cx="9779183" cy="1038010"/>
          </a:xfrm>
        </p:spPr>
        <p:txBody>
          <a:bodyPr rtlCol="0"/>
          <a:lstStyle>
            <a:defPPr>
              <a:defRPr lang="ru-RU"/>
            </a:defPPr>
          </a:lstStyle>
          <a:p>
            <a:pPr algn="ctr" rtl="0"/>
            <a:r>
              <a:rPr lang="ru-RU" dirty="0"/>
              <a:t>Нормативно – правовые основы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A34351-9D9C-8C32-5CC0-3F19A1CAC03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97526" y="1180709"/>
            <a:ext cx="10141529" cy="5113213"/>
          </a:xfrm>
        </p:spPr>
        <p:txBody>
          <a:bodyPr rtlCol="0">
            <a:normAutofit fontScale="85000" lnSpcReduction="20000"/>
          </a:bodyPr>
          <a:lstStyle>
            <a:defPPr>
              <a:defRPr lang="ru-RU"/>
            </a:defPPr>
          </a:lstStyle>
          <a:p>
            <a:pPr marL="342900" indent="-3429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«Об основах социального обслуживания граждан в Российской Федерации»;</a:t>
            </a:r>
          </a:p>
          <a:p>
            <a:pPr marL="342900" indent="-3429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«О социальной защите инвалидов в Российской Федерации»;</a:t>
            </a:r>
          </a:p>
          <a:p>
            <a:pPr marL="342900" indent="-3429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«Об основных гарантиях прав ребёнка в Российской Федерации»;</a:t>
            </a:r>
          </a:p>
          <a:p>
            <a:pPr marL="342900" indent="-3429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«Об образовании в Российской Федерации»;</a:t>
            </a:r>
          </a:p>
          <a:p>
            <a:pPr marL="342900" indent="-3429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развития образования детей с ограниченными возможностями здоровья и  детей с инвалидностью в Российской Федерации на период до 2030 года;</a:t>
            </a:r>
          </a:p>
          <a:p>
            <a:pPr marL="342900" indent="-3429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труда РФ «Об утверждении примерной модели межведомственного взаимодействия организаций, представляющих реабилитационные услуги, обеспечивающие принцип ранней помощи, преемственность в работе с инвалидами, в том числе детьми – инвалидами, и их сопровождение» (включает примерный порядок и примерную модель)</a:t>
            </a:r>
            <a:r>
              <a:rPr lang="ru-RU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652102883"/>
      </p:ext>
    </p:extLst>
  </p:cSld>
  <p:clrMapOvr>
    <a:masterClrMapping/>
  </p:clrMapOvr>
</p:sld>
</file>

<file path=ppt/theme/theme1.xml><?xml version="1.0" encoding="utf-8"?>
<a:theme xmlns:a="http://schemas.openxmlformats.org/drawingml/2006/main" name="Пользовательс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45331398_Win32_SL_V13" id="{C59E605D-C281-4A06-BDA0-E97A35AC3AA8}" vid="{25D1D206-DA25-4050-926A-BD6D3A1B506F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E52C7A-8834-4F18-859F-7167A187E138}">
  <ds:schemaRefs>
    <ds:schemaRef ds:uri="16c05727-aa75-4e4a-9b5f-8a80a1165891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microsoft.com/office/infopath/2007/PartnerControls"/>
    <ds:schemaRef ds:uri="230e9df3-be65-4c73-a93b-d1236ebd677e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A7188B1-CB43-4216-A332-EE7733BC22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31D3D4E-040D-4F59-9215-B1F04B81B9F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876</Words>
  <Application>Microsoft Office PowerPoint</Application>
  <PresentationFormat>Широкоэкранный</PresentationFormat>
  <Paragraphs>85</Paragraphs>
  <Slides>17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Wingdings</vt:lpstr>
      <vt:lpstr>Пользовательская</vt:lpstr>
      <vt:lpstr>Организация работы коррекционных педагогов в рамках  междисциплинарного и\или межведомственного взаимодействия</vt:lpstr>
      <vt:lpstr>Презентация PowerPoint</vt:lpstr>
      <vt:lpstr>Межведомственное взаимодействие</vt:lpstr>
      <vt:lpstr>Главная цель:</vt:lpstr>
      <vt:lpstr>Задачи:</vt:lpstr>
      <vt:lpstr>Принципы межведомственного взаимодействия:</vt:lpstr>
      <vt:lpstr>Участники МВ:</vt:lpstr>
      <vt:lpstr>Презентация PowerPoint</vt:lpstr>
      <vt:lpstr>Нормативно – правовые основы</vt:lpstr>
      <vt:lpstr>Нормативно – правовые основы</vt:lpstr>
      <vt:lpstr>ПОСТАНОВЛЕНИЕ № 213/24 от 11.10.2024 г. Об утверждении Порядка межведомственного взаимодействия органов государственной власти ЛНР при предоставлении социальных услуг и социального сопровождения и Регламента межведомственного взаимодействия органов государственной власти ЛНР в связи с реализацией полномочий ЛНР в сфере социального обслуживания  </vt:lpstr>
      <vt:lpstr>Междисциплинарное взаимодействие</vt:lpstr>
      <vt:lpstr>Главная цель:</vt:lpstr>
      <vt:lpstr>Суть междисциплинарной работы:</vt:lpstr>
      <vt:lpstr>Преимущества междисциплинарной работы</vt:lpstr>
      <vt:lpstr>Правила работы в междисциплинарной команде: </vt:lpstr>
      <vt:lpstr>Спасибо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2023-12-12T16:04:07Z</dcterms:created>
  <dcterms:modified xsi:type="dcterms:W3CDTF">2025-10-01T11:15:24Z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